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94" r:id="rId2"/>
    <p:sldId id="821" r:id="rId3"/>
    <p:sldId id="822" r:id="rId4"/>
    <p:sldId id="823" r:id="rId5"/>
    <p:sldId id="788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27" r:id="rId18"/>
    <p:sldId id="834" r:id="rId19"/>
    <p:sldId id="833" r:id="rId20"/>
    <p:sldId id="8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21"/>
            <p14:sldId id="822"/>
            <p14:sldId id="823"/>
            <p14:sldId id="788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7"/>
            <p14:sldId id="834"/>
            <p14:sldId id="833"/>
            <p14:sldId id="8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007DC5"/>
    <a:srgbClr val="436A81"/>
    <a:srgbClr val="FFE56A"/>
    <a:srgbClr val="4280AF"/>
    <a:srgbClr val="EED45C"/>
    <a:srgbClr val="9DAA7E"/>
    <a:srgbClr val="B4B4B4"/>
    <a:srgbClr val="B89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12/06/2025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?section=window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где программы строятся на основе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функций в математическом смысле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Функции принимают и выдают данные,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изменяя внутреннее состояние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Функциональное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B48B3C-2306-43E1-829C-B42119BF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31" y="3223311"/>
            <a:ext cx="27565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1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в котором длительные операции запускаются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без ожидания их завершения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блокируют дальнейшее выполнение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Асинхронное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C268DB-AE1D-4020-9BBD-1BBAB0D6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89" y="3223316"/>
            <a:ext cx="6243623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10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основанное на использовании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могут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данные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(свойства)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действия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(методы).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Объектно-ориентированное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F29E04-D063-47AC-9C11-C899E252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43" y="3223316"/>
            <a:ext cx="7591115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59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программ, которые могут работать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другими программами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анализируя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изменяя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или даже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генерируя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их код.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Метапрограммирование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B8BC90-3025-492E-A7F7-C49E4A85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59" y="3223316"/>
            <a:ext cx="4921082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65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в котором программист может работать с более абстрактными понятиями, близкими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 человеческому языку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не к машинному коду.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Высокоуровневый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0B8BB7-D3D5-4616-9C24-19B649F0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21" y="3223310"/>
            <a:ext cx="3423159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который позволяет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определить типы данных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выполнять синтаксический анализ и компиляцию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время выполнения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Динамический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5B3642-56A9-4D3D-A1C5-0E314369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53" y="3223315"/>
            <a:ext cx="7603294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10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062667"/>
            <a:chOff x="455691" y="307819"/>
            <a:chExt cx="11280617" cy="20626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06266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где есть существенный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ограничения на приведение типов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при присваиваниях и операциях.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Строгий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9D5A4F-D42D-4C20-89B9-238895F9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" b="2412"/>
          <a:stretch/>
        </p:blipFill>
        <p:spPr>
          <a:xfrm>
            <a:off x="2480920" y="2672171"/>
            <a:ext cx="7230160" cy="388107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Python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CA515B-45E5-4BC5-8E39-9E12DE8E4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" y="1526176"/>
            <a:ext cx="11230505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7C34527-5AE7-48F0-8C05-09FD267D2750}"/>
              </a:ext>
            </a:extLst>
          </p:cNvPr>
          <p:cNvSpPr/>
          <p:nvPr/>
        </p:nvSpPr>
        <p:spPr>
          <a:xfrm>
            <a:off x="1608131" y="2281841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F6237-7090-47F4-83F1-0A947A063B1F}"/>
              </a:ext>
            </a:extLst>
          </p:cNvPr>
          <p:cNvSpPr/>
          <p:nvPr/>
        </p:nvSpPr>
        <p:spPr>
          <a:xfrm>
            <a:off x="3002384" y="2554521"/>
            <a:ext cx="1095968" cy="4414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E8E4B-5E79-4392-908B-A34200FFC262}"/>
              </a:ext>
            </a:extLst>
          </p:cNvPr>
          <p:cNvSpPr/>
          <p:nvPr/>
        </p:nvSpPr>
        <p:spPr>
          <a:xfrm>
            <a:off x="5300962" y="3584630"/>
            <a:ext cx="1060075" cy="3691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CE4F77-DA0A-4A52-A8DD-3B55813BEA84}"/>
              </a:ext>
            </a:extLst>
          </p:cNvPr>
          <p:cNvSpPr/>
          <p:nvPr/>
        </p:nvSpPr>
        <p:spPr>
          <a:xfrm flipH="1">
            <a:off x="6391323" y="3263455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447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Установка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611F1C-2658-45AD-ACC3-64F561371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68" y="1535142"/>
            <a:ext cx="8132464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4266347" y="5765936"/>
            <a:ext cx="3639979" cy="6171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2876948" y="5534638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219225-EEB3-40A8-9CC6-A8D3BFD2EC01}"/>
              </a:ext>
            </a:extLst>
          </p:cNvPr>
          <p:cNvSpPr/>
          <p:nvPr/>
        </p:nvSpPr>
        <p:spPr>
          <a:xfrm>
            <a:off x="2876744" y="3334226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8D5842-B3C0-4ADF-A5ED-777042337D0B}"/>
              </a:ext>
            </a:extLst>
          </p:cNvPr>
          <p:cNvSpPr/>
          <p:nvPr/>
        </p:nvSpPr>
        <p:spPr>
          <a:xfrm>
            <a:off x="4270967" y="3128951"/>
            <a:ext cx="5796669" cy="14245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5803463" y="2104323"/>
            <a:ext cx="5575944" cy="2649354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PyCharm Community Edition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C63B76-D40F-4FCE-9A10-AB19A2840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93" y="302055"/>
            <a:ext cx="4667083" cy="625389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CED233-EF5F-48D7-BA59-44B5EA560FF5}"/>
              </a:ext>
            </a:extLst>
          </p:cNvPr>
          <p:cNvSpPr/>
          <p:nvPr/>
        </p:nvSpPr>
        <p:spPr>
          <a:xfrm rot="16200000" flipH="1">
            <a:off x="436168" y="4939018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621F-C499-4DDF-AD4E-3599F86770B2}"/>
              </a:ext>
            </a:extLst>
          </p:cNvPr>
          <p:cNvSpPr/>
          <p:nvPr/>
        </p:nvSpPr>
        <p:spPr>
          <a:xfrm>
            <a:off x="887401" y="6176285"/>
            <a:ext cx="461817" cy="243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A87843-D7CD-F627-6715-6E3B737E24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584461"/>
            <a:ext cx="672772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12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Установка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321D2D-23FC-41C1-8671-F33F0EAE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17" y="1535139"/>
            <a:ext cx="6457166" cy="502080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43A22-F99B-4C83-9185-63BD20D9A2FB}"/>
              </a:ext>
            </a:extLst>
          </p:cNvPr>
          <p:cNvSpPr/>
          <p:nvPr/>
        </p:nvSpPr>
        <p:spPr>
          <a:xfrm>
            <a:off x="3195781" y="2983344"/>
            <a:ext cx="2715492" cy="6280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BB762-FD70-4A4E-B324-0E09608E4DAE}"/>
              </a:ext>
            </a:extLst>
          </p:cNvPr>
          <p:cNvSpPr/>
          <p:nvPr/>
        </p:nvSpPr>
        <p:spPr>
          <a:xfrm>
            <a:off x="3200398" y="4465784"/>
            <a:ext cx="2715492" cy="6280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920205-10AA-4DDB-98D5-30333B41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t="3831" r="8162" b="6070"/>
          <a:stretch/>
        </p:blipFill>
        <p:spPr>
          <a:xfrm>
            <a:off x="1841675" y="1584461"/>
            <a:ext cx="850865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21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59486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Компиляция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VS 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интерпретация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45A783-A831-4F23-8329-680001C6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" y="1855235"/>
            <a:ext cx="10162315" cy="4407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74A5F-1331-4C25-9998-EF95FD7E1499}"/>
              </a:ext>
            </a:extLst>
          </p:cNvPr>
          <p:cNvSpPr/>
          <p:nvPr/>
        </p:nvSpPr>
        <p:spPr>
          <a:xfrm>
            <a:off x="9637059" y="3585882"/>
            <a:ext cx="1290917" cy="349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605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высокоуровневый язык программирования общего назначения с динамической строгой типизацией и автоматическим управлением памятью.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FBB29-0DFA-4BD9-8C4C-B9236CA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1" y="3223317"/>
            <a:ext cx="76802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 поддерживает императивное, процедурное, структурное, функциональное, асинхронное, объектно-ориентированное программирование и метапрограммирование.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F6DFA6-7FDC-48FF-BBD9-EFA33069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60" y="3223314"/>
            <a:ext cx="5919881" cy="33299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2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1"/>
            <a:ext cx="11667993" cy="2889385"/>
            <a:chOff x="455691" y="307818"/>
            <a:chExt cx="11280617" cy="288938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2889385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исходном коде программы записываются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инструкции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выполняются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последовательно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Данные, полученные при выполнении инструкции, могут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записываться в память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или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читаться из памяти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последующими инструкциями.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Императивное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410A8D-9A6A-4194-9952-910D46DD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13" y="3498886"/>
            <a:ext cx="5429975" cy="305436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87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котором программа разбивается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отдельные процедуры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(подпрограммы, функции), которые выполняют конкретные задачи.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Процедурное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05441F-39EB-4B0B-AF50-67BA2FE45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25" y="3223313"/>
            <a:ext cx="3771351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83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125297"/>
            <a:chOff x="455691" y="307819"/>
            <a:chExt cx="11280617" cy="212529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12529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которой программа разрабатывается как иерархическая структура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 завершённых блоков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A010E0-EF0B-465C-861A-996F8BFE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55" y="2680568"/>
            <a:ext cx="7334291" cy="38726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82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4813</TotalTime>
  <Words>264</Words>
  <Application>Microsoft Office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1324</cp:revision>
  <dcterms:created xsi:type="dcterms:W3CDTF">2022-04-04T07:38:37Z</dcterms:created>
  <dcterms:modified xsi:type="dcterms:W3CDTF">2025-06-12T13:58:15Z</dcterms:modified>
</cp:coreProperties>
</file>